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7" r:id="rId2"/>
    <p:sldId id="357" r:id="rId3"/>
    <p:sldId id="404" r:id="rId4"/>
    <p:sldId id="381" r:id="rId5"/>
    <p:sldId id="274" r:id="rId6"/>
    <p:sldId id="275" r:id="rId7"/>
    <p:sldId id="382" r:id="rId8"/>
    <p:sldId id="405" r:id="rId9"/>
    <p:sldId id="406" r:id="rId10"/>
    <p:sldId id="407" r:id="rId11"/>
    <p:sldId id="40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5B2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6332" autoAdjust="0"/>
    <p:restoredTop sz="96117" autoAdjust="0"/>
  </p:normalViewPr>
  <p:slideViewPr>
    <p:cSldViewPr>
      <p:cViewPr>
        <p:scale>
          <a:sx n="75" d="100"/>
          <a:sy n="75" d="100"/>
        </p:scale>
        <p:origin x="-1104" y="-9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C7EC99-0469-4840-9FC7-29DF1A03F368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B71FB4-06D6-4883-8E8B-EE7564C8DA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8949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139-55EE-4735-93D0-B7926086B748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2A4C2-63B1-46FC-8A70-B66732CE0F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343717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139-55EE-4735-93D0-B7926086B748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2A4C2-63B1-46FC-8A70-B66732CE0F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710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139-55EE-4735-93D0-B7926086B748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2A4C2-63B1-46FC-8A70-B66732CE0F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579390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  <a:prstGeom prst="rect">
            <a:avLst/>
          </a:prstGeo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  <p:extLst>
      <p:ext uri="{BB962C8B-B14F-4D97-AF65-F5344CB8AC3E}">
        <p14:creationId xmlns="" xmlns:p14="http://schemas.microsoft.com/office/powerpoint/2010/main" val="250689814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139-55EE-4735-93D0-B7926086B748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2A4C2-63B1-46FC-8A70-B66732CE0F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15184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139-55EE-4735-93D0-B7926086B748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2A4C2-63B1-46FC-8A70-B66732CE0F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8480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139-55EE-4735-93D0-B7926086B748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2A4C2-63B1-46FC-8A70-B66732CE0F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0095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139-55EE-4735-93D0-B7926086B748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2A4C2-63B1-46FC-8A70-B66732CE0F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82137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139-55EE-4735-93D0-B7926086B748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2A4C2-63B1-46FC-8A70-B66732CE0F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01036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139-55EE-4735-93D0-B7926086B748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2A4C2-63B1-46FC-8A70-B66732CE0F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35015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139-55EE-4735-93D0-B7926086B748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2A4C2-63B1-46FC-8A70-B66732CE0F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11173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649139-55EE-4735-93D0-B7926086B748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2A4C2-63B1-46FC-8A70-B66732CE0F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23686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12000"/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649139-55EE-4735-93D0-B7926086B748}" type="datetimeFigureOut">
              <a:rPr lang="ru-RU" smtClean="0"/>
              <a:pPr/>
              <a:t>27.02.2018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22A4C2-63B1-46FC-8A70-B66732CE0F3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92086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165304"/>
            <a:ext cx="2952328" cy="6926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14282" y="980728"/>
            <a:ext cx="8749389" cy="45199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spc="50" dirty="0" smtClean="0">
                <a:ln w="11430"/>
                <a:solidFill>
                  <a:srgbClr val="C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Итоги республиканского этапа предметных олимпиад в 2018 году </a:t>
            </a:r>
            <a:endParaRPr lang="ru-RU" sz="4000" b="1" spc="50" dirty="0">
              <a:ln w="11430"/>
              <a:solidFill>
                <a:srgbClr val="C0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714612" y="5072074"/>
            <a:ext cx="6410700" cy="12225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+mj-lt"/>
              </a:rPr>
              <a:t> 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22800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58049"/>
            <a:ext cx="9144000" cy="57708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 defTabSz="914363">
              <a:lnSpc>
                <a:spcPct val="90000"/>
              </a:lnSpc>
              <a:spcBef>
                <a:spcPct val="0"/>
              </a:spcBef>
              <a:defRPr sz="35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Arial" charset="0"/>
              </a:defRPr>
            </a:lvl1pPr>
          </a:lstStyle>
          <a:p>
            <a:r>
              <a:rPr lang="ru-RU" dirty="0" smtClean="0"/>
              <a:t>Общий итог 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00340"/>
            <a:ext cx="3143240" cy="557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539552" y="836712"/>
          <a:ext cx="8136904" cy="4957478"/>
        </p:xfrm>
        <a:graphic>
          <a:graphicData uri="http://schemas.openxmlformats.org/drawingml/2006/table">
            <a:tbl>
              <a:tblPr/>
              <a:tblGrid>
                <a:gridCol w="564185"/>
                <a:gridCol w="3219744"/>
                <a:gridCol w="1522325"/>
                <a:gridCol w="1331670"/>
                <a:gridCol w="1498980"/>
              </a:tblGrid>
              <a:tr h="136815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Наименование учреждения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Призеров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ВОШ и РОШ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Кол-во призеров «Путь к олимпу»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 Итого 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8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Средняя школа №2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8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Средняя школа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№ 3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8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Средняя школа №4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8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Средняя школа №9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8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Нурлатская гимназия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8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Кульбаево-Марасинская 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8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Фомкинская средняя школа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8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Times New Roman"/>
                          <a:cs typeface="Times New Roman"/>
                        </a:rPr>
                        <a:t>Чулпановская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20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сош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8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39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222907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00340"/>
            <a:ext cx="3143240" cy="557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0" y="27727"/>
            <a:ext cx="9144000" cy="530914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91436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3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Arial" charset="0"/>
              </a:rPr>
              <a:t>Рекомендации</a:t>
            </a:r>
            <a:r>
              <a:rPr lang="ru-RU" sz="3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Arial" charset="0"/>
              </a:rPr>
              <a:t> </a:t>
            </a:r>
            <a:endParaRPr lang="ru-RU" sz="3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cs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53584" y="5583142"/>
            <a:ext cx="57388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 </a:t>
            </a:r>
            <a:endParaRPr lang="ru-RU" sz="2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95536" y="1124744"/>
            <a:ext cx="8208912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dirty="0" smtClean="0"/>
              <a:t>    </a:t>
            </a:r>
            <a:r>
              <a:rPr lang="ru-RU" sz="2800" dirty="0" smtClean="0"/>
              <a:t>1. Продолжить работу по совершенствованию подготовки к олимпиадам  через:</a:t>
            </a:r>
          </a:p>
          <a:p>
            <a:pPr marL="342900" indent="-342900"/>
            <a:r>
              <a:rPr lang="ru-RU" sz="2800" dirty="0" smtClean="0"/>
              <a:t> </a:t>
            </a:r>
            <a:r>
              <a:rPr lang="ru-RU" sz="2800" dirty="0" smtClean="0"/>
              <a:t>    – организацию муниципальных практикумов и УТС для учителей и учащихся;</a:t>
            </a:r>
          </a:p>
          <a:p>
            <a:pPr marL="342900" indent="-342900"/>
            <a:r>
              <a:rPr lang="ru-RU" sz="2800" dirty="0" smtClean="0"/>
              <a:t> </a:t>
            </a:r>
            <a:r>
              <a:rPr lang="ru-RU" sz="2800" dirty="0" smtClean="0"/>
              <a:t>     - направление учащихся и их педагогов на республиканские  профильные смены и УТС;</a:t>
            </a:r>
          </a:p>
          <a:p>
            <a:pPr marL="342900" indent="-342900"/>
            <a:endParaRPr lang="ru-RU" sz="2800" dirty="0" smtClean="0"/>
          </a:p>
          <a:p>
            <a:pPr marL="342900" indent="-342900">
              <a:buAutoNum type="arabicPeriod" startAt="2"/>
            </a:pPr>
            <a:r>
              <a:rPr lang="ru-RU" sz="2800" dirty="0" smtClean="0"/>
              <a:t>Активизировать участие учащихся в мероприятиях РОЦ с привлечением родителей</a:t>
            </a:r>
          </a:p>
          <a:p>
            <a:pPr marL="342900" indent="-342900">
              <a:buAutoNum type="arabicPeriod" startAt="2"/>
            </a:pPr>
            <a:endParaRPr lang="ru-RU" sz="2800" dirty="0" smtClean="0"/>
          </a:p>
          <a:p>
            <a:pPr marL="342900" indent="-342900"/>
            <a:r>
              <a:rPr lang="ru-RU" sz="2800" dirty="0" smtClean="0"/>
              <a:t>3.  Мотивировать учащихся  через систему поощрений и других ресурсов.</a:t>
            </a:r>
            <a:endParaRPr lang="ru-RU" sz="2800" dirty="0" smtClean="0"/>
          </a:p>
          <a:p>
            <a:pPr marL="342900" indent="-342900"/>
            <a:endParaRPr lang="ru-RU" dirty="0" smtClean="0"/>
          </a:p>
          <a:p>
            <a:pPr marL="342900" indent="-342900"/>
            <a:r>
              <a:rPr lang="ru-RU" dirty="0" smtClean="0"/>
              <a:t> </a:t>
            </a:r>
            <a:r>
              <a:rPr lang="ru-RU" dirty="0" smtClean="0"/>
              <a:t>       </a:t>
            </a:r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/>
            <a:endParaRPr lang="ru-RU" dirty="0" smtClean="0"/>
          </a:p>
          <a:p>
            <a:pPr marL="342900" indent="-3429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8713946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57158" y="0"/>
            <a:ext cx="8501122" cy="57708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914363">
              <a:lnSpc>
                <a:spcPct val="90000"/>
              </a:lnSpc>
              <a:spcBef>
                <a:spcPct val="0"/>
              </a:spcBef>
            </a:pPr>
            <a:r>
              <a:rPr lang="ru-RU" sz="3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Arial" charset="0"/>
              </a:rPr>
              <a:t>  рейтинг эффективности по предметам  </a:t>
            </a:r>
          </a:p>
          <a:p>
            <a:pPr algn="ctr" defTabSz="914363">
              <a:lnSpc>
                <a:spcPct val="90000"/>
              </a:lnSpc>
              <a:spcBef>
                <a:spcPct val="0"/>
              </a:spcBef>
            </a:pPr>
            <a:endParaRPr lang="ru-RU" sz="3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cs typeface="Arial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00340"/>
            <a:ext cx="3143240" cy="557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598" y="571480"/>
          <a:ext cx="8215368" cy="5907193"/>
        </p:xfrm>
        <a:graphic>
          <a:graphicData uri="http://schemas.openxmlformats.org/drawingml/2006/table">
            <a:tbl>
              <a:tblPr/>
              <a:tblGrid>
                <a:gridCol w="1555710"/>
                <a:gridCol w="940159"/>
                <a:gridCol w="940159"/>
                <a:gridCol w="685281"/>
                <a:gridCol w="1590175"/>
                <a:gridCol w="1590175"/>
                <a:gridCol w="913709"/>
              </a:tblGrid>
              <a:tr h="485717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Предмет 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Times New Roman"/>
                          <a:cs typeface="Times New Roman"/>
                        </a:rPr>
                        <a:t>Кол-во всего участников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Times New Roman"/>
                          <a:cs typeface="Times New Roman"/>
                        </a:rPr>
                        <a:t> олимпиады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Times New Roman"/>
                          <a:cs typeface="Times New Roman"/>
                        </a:rPr>
                        <a:t>Кол-во призеров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Times New Roman"/>
                          <a:cs typeface="Times New Roman"/>
                        </a:rPr>
                        <a:t>всего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338455"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Times New Roman"/>
                          <a:cs typeface="Times New Roman"/>
                        </a:rPr>
                        <a:t>Эффективность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338455"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Times New Roman"/>
                          <a:cs typeface="Times New Roman"/>
                        </a:rPr>
                        <a:t>место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1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Times New Roman"/>
                          <a:cs typeface="Times New Roman"/>
                        </a:rPr>
                        <a:t>2017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b="1" dirty="0">
                          <a:latin typeface="Times New Roman"/>
                          <a:ea typeface="Times New Roman"/>
                          <a:cs typeface="Times New Roman"/>
                        </a:rPr>
                        <a:t>2018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Times New Roman"/>
                          <a:cs typeface="Times New Roman"/>
                        </a:rPr>
                        <a:t>2017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Times New Roman"/>
                          <a:cs typeface="Times New Roman"/>
                        </a:rPr>
                        <a:t>2018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338455"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indent="338455"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Times New Roman"/>
                          <a:cs typeface="Times New Roman"/>
                        </a:rPr>
                        <a:t>2018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1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Русская лит-ра (нац)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1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Русский язык и лит (нац)  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75,0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1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Английский язык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71,5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1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Русский язык (ВОШ)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60,0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1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Физическая культура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50,0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26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География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50,0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1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Татарский язык и литература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45,0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0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Технология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28,6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0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Математика 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22,3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1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 История России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14,3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1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Чувашский язык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t-RU" sz="1200" b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0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ОБЖ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209550" algn="l"/>
                          <a:tab pos="291465" algn="ctr"/>
                        </a:tabLs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0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Геология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0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Информатика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0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Биология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0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Физика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1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Литература (ВОШ)    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0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Экология 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05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Химия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05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Астрономия 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1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1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86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78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latin typeface="Times New Roman"/>
                          <a:ea typeface="Times New Roman"/>
                          <a:cs typeface="Times New Roman"/>
                        </a:rPr>
                        <a:t>25,6/  38,5 – в 2018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804" marR="4380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09802709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928662" y="1428736"/>
            <a:ext cx="73581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chemeClr val="tx2"/>
                </a:solidFill>
              </a:rPr>
              <a:t> </a:t>
            </a:r>
            <a:endParaRPr lang="ru-RU" sz="3600" b="1" dirty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757130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 defTabSz="914363">
              <a:lnSpc>
                <a:spcPct val="90000"/>
              </a:lnSpc>
              <a:spcBef>
                <a:spcPct val="0"/>
              </a:spcBef>
              <a:defRPr sz="48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Arial" charset="0"/>
              </a:defRPr>
            </a:lvl1pPr>
          </a:lstStyle>
          <a:p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00340"/>
            <a:ext cx="3143240" cy="557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6497" name="Rectangle 1"/>
          <p:cNvSpPr>
            <a:spLocks noChangeArrowheads="1"/>
          </p:cNvSpPr>
          <p:nvPr/>
        </p:nvSpPr>
        <p:spPr bwMode="auto">
          <a:xfrm>
            <a:off x="285720" y="571480"/>
            <a:ext cx="8572560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Всего участвовали 78 учеников из 19 образовательных организаций, что составило 54,3 % от общего количества школ.            Эффективность составила 38,5% и увеличилась в сравнении с 2017годом на 12,9%. Из 24 олимпиад, в которых участвовали наши ученики, призовые места заняли в 14 олимпиадах, что составляет 58,4%.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сравнении с прошлым учебным годом завоевали места по таким предметам, как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русский  язык в 7,11 классах (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МБОУ «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Кульбаево-Марасинская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сош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 - 7 класс,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МАОУ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Сош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№4»-10 класс),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география ( МАОУ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Сош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№9»),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физическая культура ( МАОУ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Сош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№2», МБОУ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Чулпановская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сош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»),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математика (МАОУ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Сош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№3», МАОУ «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Сош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№9»).</a:t>
            </a: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Потеряли позиции по геологии, экологии, ОБЖ, биологии,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литературе,чувашскому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языку. 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243876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-25400"/>
            <a:ext cx="8858280" cy="57708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914363">
              <a:lnSpc>
                <a:spcPct val="90000"/>
              </a:lnSpc>
              <a:spcBef>
                <a:spcPct val="0"/>
              </a:spcBef>
            </a:pPr>
            <a:r>
              <a:rPr lang="ru-RU" sz="3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Arial" charset="0"/>
              </a:rPr>
              <a:t>Количество участников по школам</a:t>
            </a:r>
          </a:p>
          <a:p>
            <a:pPr algn="ctr" defTabSz="914363">
              <a:lnSpc>
                <a:spcPct val="90000"/>
              </a:lnSpc>
              <a:spcBef>
                <a:spcPct val="0"/>
              </a:spcBef>
            </a:pPr>
            <a:endParaRPr lang="ru-RU" sz="3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cs typeface="Arial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00340"/>
            <a:ext cx="3143240" cy="557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28594" y="571479"/>
          <a:ext cx="8215371" cy="5446152"/>
        </p:xfrm>
        <a:graphic>
          <a:graphicData uri="http://schemas.openxmlformats.org/drawingml/2006/table">
            <a:tbl>
              <a:tblPr/>
              <a:tblGrid>
                <a:gridCol w="477496"/>
                <a:gridCol w="2780085"/>
                <a:gridCol w="1398204"/>
                <a:gridCol w="1155784"/>
                <a:gridCol w="1125584"/>
                <a:gridCol w="1278218"/>
              </a:tblGrid>
              <a:tr h="7522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Наименование учреждения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Количество участн-в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Кол-во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Призеров\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победителей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Кол-во призеров ВОШ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9-11 кл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Эффект-ть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Средняя школа №1 г. Нурлат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Средняя школа №2 г. Нурлат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7/1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43,8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Средняя школа №3 г. Нурлат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20,0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Средняя школа №4 г. Нурлат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54,6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Средняя школа №9 г. Нурлат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50,0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Нурлатская гимназия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6/1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60,0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7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Бурметьевская средняя школа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8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Егоркинская средняя школа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Кульбаево-Марасинская  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4/1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80,0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Ново-Иглайкинская  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11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Старо-Челнинская средняя  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Тюрнясевская средняя школа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13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Фомкинская средняя школа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33,4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Чулпановская средняя школа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15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Якушкинская средняя школа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Андреевская основная  школа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1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17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Курманаевская основная школа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61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18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Степно-Озерская основная  оош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19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Богдашкинская нош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0</a:t>
                      </a: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80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ИТОГО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78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30/3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5</a:t>
                      </a: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8615" marR="586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48530305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1700808"/>
            <a:ext cx="85784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 </a:t>
            </a:r>
            <a:endParaRPr lang="ru-RU" sz="4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-40884" y="116632"/>
            <a:ext cx="9144000" cy="57708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 defTabSz="914363">
              <a:lnSpc>
                <a:spcPct val="90000"/>
              </a:lnSpc>
              <a:spcBef>
                <a:spcPct val="0"/>
              </a:spcBef>
              <a:defRPr sz="35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Arial" charset="0"/>
              </a:defRPr>
            </a:lvl1pPr>
          </a:lstStyle>
          <a:p>
            <a:r>
              <a:rPr lang="ru-RU" sz="4400" dirty="0" smtClean="0"/>
              <a:t>Учащиеся- победители</a:t>
            </a:r>
            <a:endParaRPr lang="ru-RU" sz="4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00340"/>
            <a:ext cx="3143240" cy="557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720" y="785795"/>
          <a:ext cx="8715435" cy="4393224"/>
        </p:xfrm>
        <a:graphic>
          <a:graphicData uri="http://schemas.openxmlformats.org/drawingml/2006/table">
            <a:tbl>
              <a:tblPr/>
              <a:tblGrid>
                <a:gridCol w="446601"/>
                <a:gridCol w="1778046"/>
                <a:gridCol w="1847319"/>
                <a:gridCol w="928694"/>
                <a:gridCol w="1500198"/>
                <a:gridCol w="2214577"/>
              </a:tblGrid>
              <a:tr h="64280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</a:rPr>
                        <a:t>№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</a:rPr>
                        <a:t>Школа 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</a:rPr>
                        <a:t>Имя, фамилия </a:t>
                      </a:r>
                      <a:endParaRPr lang="ru-RU" sz="2000" dirty="0" smtClean="0">
                        <a:latin typeface="Times New Roman"/>
                        <a:ea typeface="Calibri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ученика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</a:rPr>
                        <a:t>Класс 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</a:rPr>
                        <a:t>Предмет 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</a:rPr>
                        <a:t>ФИО учителя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003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</a:rPr>
                        <a:t>1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</a:rPr>
                        <a:t>МБОУ «Кульбаево-Марасинская сош»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Calibri"/>
                        </a:rPr>
                        <a:t>Насыбуллина</a:t>
                      </a:r>
                      <a:r>
                        <a:rPr lang="ru-RU" sz="2000" dirty="0">
                          <a:latin typeface="Times New Roman"/>
                          <a:ea typeface="Calibri"/>
                        </a:rPr>
                        <a:t> </a:t>
                      </a:r>
                      <a:r>
                        <a:rPr lang="ru-RU" sz="2000" dirty="0" err="1">
                          <a:latin typeface="Times New Roman"/>
                          <a:ea typeface="Calibri"/>
                        </a:rPr>
                        <a:t>Айсылу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</a:rPr>
                        <a:t>7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</a:rPr>
                        <a:t>Русский язык (</a:t>
                      </a:r>
                      <a:r>
                        <a:rPr lang="ru-RU" sz="2000" dirty="0" err="1">
                          <a:latin typeface="Times New Roman"/>
                          <a:ea typeface="Calibri"/>
                        </a:rPr>
                        <a:t>нац</a:t>
                      </a:r>
                      <a:r>
                        <a:rPr lang="ru-RU" sz="2000" dirty="0">
                          <a:latin typeface="Times New Roman"/>
                          <a:ea typeface="Calibri"/>
                        </a:rPr>
                        <a:t>)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Calibri"/>
                        </a:rPr>
                        <a:t>Хуснутдинова</a:t>
                      </a:r>
                      <a:r>
                        <a:rPr lang="ru-RU" sz="2000" dirty="0">
                          <a:latin typeface="Times New Roman"/>
                          <a:ea typeface="Calibri"/>
                        </a:rPr>
                        <a:t> Р.Г.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858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</a:rPr>
                        <a:t>2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</a:rPr>
                        <a:t>МАОУ «Сош №2»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</a:rPr>
                        <a:t>Селуянова Виктория 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</a:rPr>
                        <a:t>7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</a:rPr>
                        <a:t>Литература (нац)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latin typeface="Times New Roman"/>
                          <a:ea typeface="Calibri"/>
                        </a:rPr>
                        <a:t>Магдиева</a:t>
                      </a:r>
                      <a:r>
                        <a:rPr lang="ru-RU" sz="2000" dirty="0">
                          <a:latin typeface="Times New Roman"/>
                          <a:ea typeface="Calibri"/>
                        </a:rPr>
                        <a:t> Ф.И.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420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</a:rPr>
                        <a:t>3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</a:rPr>
                        <a:t>МАОУ «</a:t>
                      </a:r>
                      <a:r>
                        <a:rPr lang="ru-RU" sz="2000" dirty="0" err="1" smtClean="0">
                          <a:latin typeface="Times New Roman"/>
                          <a:ea typeface="Calibri"/>
                        </a:rPr>
                        <a:t>Нурлатская</a:t>
                      </a:r>
                      <a:r>
                        <a:rPr lang="ru-RU" sz="2000" dirty="0" smtClean="0">
                          <a:latin typeface="Times New Roman"/>
                          <a:ea typeface="Calibri"/>
                        </a:rPr>
                        <a:t> гимназия»</a:t>
                      </a:r>
                      <a:endParaRPr lang="ru-RU" sz="2000" dirty="0">
                        <a:latin typeface="Times New Roman"/>
                        <a:ea typeface="Calibri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</a:rPr>
                        <a:t>Гумерова Альфина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</a:rPr>
                        <a:t>7</a:t>
                      </a:r>
                      <a:endParaRPr lang="ru-RU" sz="2000">
                        <a:latin typeface="Times New Roman"/>
                        <a:ea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</a:rPr>
                        <a:t>Татарский 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</a:rPr>
                        <a:t>язык</a:t>
                      </a:r>
                      <a:endParaRPr lang="ru-RU" sz="2000" dirty="0">
                        <a:latin typeface="Times New Roman"/>
                        <a:ea typeface="Calibri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</a:rPr>
                        <a:t>Мустафина Р.У.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3177" marR="631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207782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58049"/>
            <a:ext cx="9144000" cy="57708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 defTabSz="914363">
              <a:lnSpc>
                <a:spcPct val="90000"/>
              </a:lnSpc>
              <a:spcBef>
                <a:spcPct val="0"/>
              </a:spcBef>
              <a:defRPr sz="35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Arial" charset="0"/>
              </a:defRPr>
            </a:lvl1pPr>
          </a:lstStyle>
          <a:p>
            <a:r>
              <a:rPr lang="ru-RU" dirty="0" smtClean="0"/>
              <a:t>Учащиеся- дважды призеры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00340"/>
            <a:ext cx="3143240" cy="557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642911" y="733087"/>
          <a:ext cx="8001054" cy="4044645"/>
        </p:xfrm>
        <a:graphic>
          <a:graphicData uri="http://schemas.openxmlformats.org/drawingml/2006/table">
            <a:tbl>
              <a:tblPr/>
              <a:tblGrid>
                <a:gridCol w="708058"/>
                <a:gridCol w="2204578"/>
                <a:gridCol w="1614126"/>
                <a:gridCol w="576835"/>
                <a:gridCol w="1480037"/>
                <a:gridCol w="1417420"/>
              </a:tblGrid>
              <a:tr h="7779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Школа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Имя, фимилия ученика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Класс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 Предметы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Calibri"/>
                          <a:cs typeface="Times New Roman"/>
                        </a:rPr>
                        <a:t>ФИО учителя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0306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МАОУ «Сош №2»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Селуянова Виктория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Русский язык (нац.)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Магдиева Ф.И.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Литература (нац)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Магдиева Ф.И.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0306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2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МАОУ «Сош №4»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Галимзянова Азиля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Русский язык (нац.)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Галеева Р.Р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64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Литература (нац)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Галеева Р.Р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153"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МАОУ «Сош №9»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Гильманов Самат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Математика 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Возняк А.В.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1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Англ.язык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Муратова Г.Г.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045" marR="5204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222907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00340"/>
            <a:ext cx="3143240" cy="557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0" y="27727"/>
            <a:ext cx="9144000" cy="530914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defTabSz="914363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35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Arial" charset="0"/>
              </a:rPr>
              <a:t>ПУТЬ К ОЛИМПУ </a:t>
            </a:r>
            <a:endParaRPr lang="ru-RU" sz="35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j-lt"/>
              <a:cs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53584" y="5583142"/>
            <a:ext cx="57388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 </a:t>
            </a:r>
            <a:endParaRPr lang="ru-RU" sz="2000" b="1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323528" y="716371"/>
          <a:ext cx="8424936" cy="5167359"/>
        </p:xfrm>
        <a:graphic>
          <a:graphicData uri="http://schemas.openxmlformats.org/drawingml/2006/table">
            <a:tbl>
              <a:tblPr/>
              <a:tblGrid>
                <a:gridCol w="431965"/>
                <a:gridCol w="1371125"/>
                <a:gridCol w="1797310"/>
                <a:gridCol w="1584176"/>
                <a:gridCol w="3240360"/>
              </a:tblGrid>
              <a:tr h="10811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Предмет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Кол-во участников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Кол-во призеров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Школа 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77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Математика 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МБОУ «</a:t>
                      </a: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Сош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 №2»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155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Физика 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МБОУ «</a:t>
                      </a: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Сош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 №2», МБОУ «</a:t>
                      </a: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Сош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 №9»,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МАОУ «Нурлатская гимназия»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1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Химия 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435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Англ. язык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МБОУ «</a:t>
                      </a:r>
                      <a:r>
                        <a:rPr lang="ru-RU" sz="2400" dirty="0" err="1">
                          <a:latin typeface="Times New Roman"/>
                          <a:ea typeface="Calibri"/>
                          <a:cs typeface="Times New Roman"/>
                        </a:rPr>
                        <a:t>Сош</a:t>
                      </a:r>
                      <a:r>
                        <a:rPr lang="ru-RU" sz="2400" dirty="0">
                          <a:latin typeface="Times New Roman"/>
                          <a:ea typeface="Calibri"/>
                          <a:cs typeface="Times New Roman"/>
                        </a:rPr>
                        <a:t> №2», МАОУ «Нурлатская гимназия»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71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ИТОГО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Calibri"/>
                          <a:cs typeface="Times New Roman"/>
                        </a:rPr>
                        <a:t>9</a:t>
                      </a:r>
                      <a:endParaRPr lang="ru-RU" sz="2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3213" marR="6321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8713946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1700808"/>
            <a:ext cx="85784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/>
              <a:t> </a:t>
            </a:r>
            <a:endParaRPr lang="ru-RU" sz="4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-40884" y="116632"/>
            <a:ext cx="9144000" cy="57708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 defTabSz="914363">
              <a:lnSpc>
                <a:spcPct val="90000"/>
              </a:lnSpc>
              <a:spcBef>
                <a:spcPct val="0"/>
              </a:spcBef>
              <a:defRPr sz="35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Arial" charset="0"/>
              </a:defRPr>
            </a:lvl1pPr>
          </a:lstStyle>
          <a:p>
            <a:r>
              <a:rPr lang="ru-RU" sz="4400" dirty="0" smtClean="0"/>
              <a:t>Учащиеся- победители по итогам</a:t>
            </a:r>
          </a:p>
          <a:p>
            <a:r>
              <a:rPr lang="ru-RU" sz="4400" dirty="0" smtClean="0"/>
              <a:t> 2 олимпиад</a:t>
            </a:r>
            <a:endParaRPr lang="ru-RU" sz="4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00340"/>
            <a:ext cx="3143240" cy="557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95535" y="1340767"/>
          <a:ext cx="8352930" cy="5122881"/>
        </p:xfrm>
        <a:graphic>
          <a:graphicData uri="http://schemas.openxmlformats.org/drawingml/2006/table">
            <a:tbl>
              <a:tblPr/>
              <a:tblGrid>
                <a:gridCol w="1224137"/>
                <a:gridCol w="1080120"/>
                <a:gridCol w="3496351"/>
                <a:gridCol w="2552322"/>
              </a:tblGrid>
              <a:tr h="35241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Кол-во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Предметы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Школа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417"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2016- 2017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Физика, химия (Путь к олимпу)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МАОУ «Нурлатская гимназия»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8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Русский язык (нац), литература (нац)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МАОУ «</a:t>
                      </a: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Сош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№4»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8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Татарский язык,   татарская литература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МАОУ «</a:t>
                      </a: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Биляр-Озерская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сош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8553">
                <a:tc row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2017-2018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Математика, физика (Путь к олимпу)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МАОУ «</a:t>
                      </a: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Сош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№2»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8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Русский язык (нац), литература (нац)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МАОУ «</a:t>
                      </a: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Сош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№4»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48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Русский язык (нац), литература (нац)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МАОУ «</a:t>
                      </a: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Сош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№2»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58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Математика, английский язык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МАОУ «</a:t>
                      </a: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Сош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№9»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2077820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58049"/>
            <a:ext cx="9144000" cy="577081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ru-RU"/>
            </a:defPPr>
            <a:lvl1pPr algn="ctr" defTabSz="914363">
              <a:lnSpc>
                <a:spcPct val="90000"/>
              </a:lnSpc>
              <a:spcBef>
                <a:spcPct val="0"/>
              </a:spcBef>
              <a:defRPr sz="3500" b="1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cs typeface="Arial" charset="0"/>
              </a:defRPr>
            </a:lvl1pPr>
          </a:lstStyle>
          <a:p>
            <a:r>
              <a:rPr lang="ru-RU" dirty="0" smtClean="0"/>
              <a:t>Учащиеся- дважды призеры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300340"/>
            <a:ext cx="3143240" cy="557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67543" y="764704"/>
          <a:ext cx="8208914" cy="5607030"/>
        </p:xfrm>
        <a:graphic>
          <a:graphicData uri="http://schemas.openxmlformats.org/drawingml/2006/table">
            <a:tbl>
              <a:tblPr/>
              <a:tblGrid>
                <a:gridCol w="1728193"/>
                <a:gridCol w="936104"/>
                <a:gridCol w="3036301"/>
                <a:gridCol w="2508316"/>
              </a:tblGrid>
              <a:tr h="39646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Кол-во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Предметы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Школа 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6469"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2016- 2017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Физика, химия (Путь к олимпу)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МАОУ «Нурлатская гимназия»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9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Русский язык (нац), литература (нац)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МАОУ «</a:t>
                      </a: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Сош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№4»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9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Татарский язык,   татарская литература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МАОУ «</a:t>
                      </a: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Биляр-Озерская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сош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9621">
                <a:tc row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2017-2018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Математика, физика (Путь к олимпу)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МАОУ «</a:t>
                      </a: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Сош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№2»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9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Русский язык (нац), литература (нац)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МАОУ «</a:t>
                      </a: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Сош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№4»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293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Русский язык (нац), литература (нац)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МАОУ «</a:t>
                      </a: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Сош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№2»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2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Математика, английский язык</a:t>
                      </a:r>
                      <a:endParaRPr lang="ru-RU" sz="20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МАОУ «</a:t>
                      </a:r>
                      <a:r>
                        <a:rPr lang="ru-RU" sz="2000" dirty="0" err="1">
                          <a:latin typeface="Times New Roman"/>
                          <a:ea typeface="Calibri"/>
                          <a:cs typeface="Times New Roman"/>
                        </a:rPr>
                        <a:t>Сош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№9»</a:t>
                      </a:r>
                      <a:endParaRPr lang="ru-RU" sz="20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3051" marR="5305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82229073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1655</TotalTime>
  <Words>1075</Words>
  <Application>Microsoft Office PowerPoint</Application>
  <PresentationFormat>Экран (4:3)</PresentationFormat>
  <Paragraphs>476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Ya Blondinko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Ilsiya</dc:creator>
  <cp:lastModifiedBy>ИКЦ</cp:lastModifiedBy>
  <cp:revision>145</cp:revision>
  <dcterms:created xsi:type="dcterms:W3CDTF">2017-08-16T07:30:50Z</dcterms:created>
  <dcterms:modified xsi:type="dcterms:W3CDTF">2018-02-27T04:48:55Z</dcterms:modified>
</cp:coreProperties>
</file>